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11" r:id="rId29"/>
    <p:sldId id="312" r:id="rId30"/>
    <p:sldId id="313" r:id="rId31"/>
    <p:sldId id="31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08889-24DF-4BAF-84A1-37541ACC360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A88B-BEBC-4C71-9451-5C04D9BDC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4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1A88B-BEBC-4C71-9451-5C04D9BDC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1A88B-BEBC-4C71-9451-5C04D9BDCED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3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11DFD6-853C-4DFB-9713-BE41FA940624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F4BA8B9-6E7E-4248-B6E4-AE0DCED3C1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Jeopardy!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2352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#2 </a:t>
            </a:r>
            <a:r>
              <a:rPr lang="en-US" sz="6000" dirty="0"/>
              <a:t>- </a:t>
            </a:r>
            <a:r>
              <a:rPr lang="en-US" sz="6000" dirty="0" smtClean="0"/>
              <a:t>600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272846"/>
            <a:ext cx="8229600" cy="3505200"/>
          </a:xfrm>
        </p:spPr>
        <p:txBody>
          <a:bodyPr>
            <a:normAutofit fontScale="77500" lnSpcReduction="20000"/>
          </a:bodyPr>
          <a:lstStyle/>
          <a:p>
            <a:pPr lvl="0" algn="ctr"/>
            <a:r>
              <a:rPr lang="en-US" sz="5400" u="sng" dirty="0"/>
              <a:t>Theorem </a:t>
            </a:r>
            <a:r>
              <a:rPr lang="en-US" sz="5400" u="sng" dirty="0" smtClean="0"/>
              <a:t>6-8</a:t>
            </a:r>
          </a:p>
          <a:p>
            <a:pPr lvl="0" algn="ctr"/>
            <a:endParaRPr lang="en-US" sz="5400" dirty="0"/>
          </a:p>
          <a:p>
            <a:r>
              <a:rPr lang="en-US" sz="5400" dirty="0"/>
              <a:t>	If both pairs of opposite angles of a quadrilateral are congruent, then the quadrilateral is a </a:t>
            </a:r>
            <a:r>
              <a:rPr lang="en-US" sz="5400" dirty="0" smtClean="0"/>
              <a:t>________________.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424543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#2 </a:t>
            </a:r>
            <a:r>
              <a:rPr lang="en-US" sz="6000" dirty="0"/>
              <a:t>- </a:t>
            </a:r>
            <a:r>
              <a:rPr lang="en-US" sz="6000" dirty="0" smtClean="0"/>
              <a:t>800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08" y="1501446"/>
            <a:ext cx="8229600" cy="3276600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en-US" sz="5400" u="sng" dirty="0"/>
              <a:t>Theorem </a:t>
            </a:r>
            <a:r>
              <a:rPr lang="en-US" sz="5400" u="sng" dirty="0" smtClean="0"/>
              <a:t>6-9</a:t>
            </a:r>
          </a:p>
          <a:p>
            <a:pPr lvl="0" algn="ctr"/>
            <a:endParaRPr lang="en-US" sz="5400" dirty="0"/>
          </a:p>
          <a:p>
            <a:r>
              <a:rPr lang="en-US" sz="5400" dirty="0"/>
              <a:t>	Each diagonal of a rhombus _________________________ two angles of the rhombus.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9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#2 </a:t>
            </a:r>
            <a:r>
              <a:rPr lang="en-US" sz="6000" dirty="0"/>
              <a:t>- </a:t>
            </a:r>
            <a:r>
              <a:rPr lang="en-US" sz="6000" dirty="0" smtClean="0"/>
              <a:t>1000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88" y="1524000"/>
            <a:ext cx="7696200" cy="2743200"/>
          </a:xfrm>
        </p:spPr>
        <p:txBody>
          <a:bodyPr>
            <a:normAutofit fontScale="85000" lnSpcReduction="10000"/>
          </a:bodyPr>
          <a:lstStyle/>
          <a:p>
            <a:pPr lvl="0" algn="ctr"/>
            <a:r>
              <a:rPr lang="en-US" sz="4800" u="sng" dirty="0"/>
              <a:t>Theorem </a:t>
            </a:r>
            <a:r>
              <a:rPr lang="en-US" sz="4800" u="sng" dirty="0" smtClean="0"/>
              <a:t>6-10</a:t>
            </a:r>
          </a:p>
          <a:p>
            <a:pPr lvl="0" algn="ctr"/>
            <a:endParaRPr lang="en-US" sz="4800" dirty="0"/>
          </a:p>
          <a:p>
            <a:r>
              <a:rPr lang="en-US" sz="4800" dirty="0"/>
              <a:t>	The diagonals of a rhombus are _________________________.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799" y="4604266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#3 </a:t>
            </a:r>
            <a:r>
              <a:rPr lang="en-US" sz="6000" dirty="0" smtClean="0"/>
              <a:t>- 200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6851811" cy="1981200"/>
          </a:xfrm>
        </p:spPr>
        <p:txBody>
          <a:bodyPr>
            <a:normAutofit fontScale="32500" lnSpcReduction="20000"/>
          </a:bodyPr>
          <a:lstStyle/>
          <a:p>
            <a:pPr lvl="0" algn="ctr"/>
            <a:r>
              <a:rPr lang="en-US" sz="8800" u="sng" dirty="0"/>
              <a:t>Theorem </a:t>
            </a:r>
            <a:r>
              <a:rPr lang="en-US" sz="8800" u="sng" dirty="0" smtClean="0"/>
              <a:t>6-11</a:t>
            </a:r>
          </a:p>
          <a:p>
            <a:pPr lvl="0" algn="ctr"/>
            <a:endParaRPr lang="en-US" sz="8800" dirty="0"/>
          </a:p>
          <a:p>
            <a:r>
              <a:rPr lang="en-US" sz="8800" dirty="0"/>
              <a:t>	The diagonals of a rectangle are ________________________.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#3 </a:t>
            </a:r>
            <a:r>
              <a:rPr lang="en-US" sz="6000" dirty="0"/>
              <a:t>- </a:t>
            </a:r>
            <a:r>
              <a:rPr lang="en-US" sz="6000" dirty="0" smtClean="0"/>
              <a:t>400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2590800"/>
          </a:xfrm>
        </p:spPr>
        <p:txBody>
          <a:bodyPr>
            <a:normAutofit fontScale="32500" lnSpcReduction="20000"/>
          </a:bodyPr>
          <a:lstStyle/>
          <a:p>
            <a:pPr lvl="0" algn="ctr"/>
            <a:r>
              <a:rPr lang="en-US" sz="8800" u="sng" dirty="0"/>
              <a:t>Theorem </a:t>
            </a:r>
            <a:r>
              <a:rPr lang="en-US" sz="8800" u="sng" dirty="0" smtClean="0"/>
              <a:t>6-12</a:t>
            </a:r>
          </a:p>
          <a:p>
            <a:pPr lvl="0" algn="ctr"/>
            <a:endParaRPr lang="en-US" sz="8800" dirty="0"/>
          </a:p>
          <a:p>
            <a:r>
              <a:rPr lang="en-US" sz="8800" dirty="0"/>
              <a:t>	If one diagonal of a parallelogram bisects two angles of the parallelogram, then the parallelogram is a </a:t>
            </a:r>
            <a:r>
              <a:rPr lang="en-US" sz="8800" dirty="0" smtClean="0"/>
              <a:t>________________________.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37457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#3 </a:t>
            </a:r>
            <a:r>
              <a:rPr lang="en-US" sz="6000" dirty="0"/>
              <a:t>- </a:t>
            </a:r>
            <a:r>
              <a:rPr lang="en-US" sz="6000" dirty="0" smtClean="0"/>
              <a:t>600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505200"/>
          </a:xfrm>
        </p:spPr>
        <p:txBody>
          <a:bodyPr>
            <a:normAutofit fontScale="40000" lnSpcReduction="20000"/>
          </a:bodyPr>
          <a:lstStyle/>
          <a:p>
            <a:pPr lvl="0" algn="ctr"/>
            <a:r>
              <a:rPr lang="en-US" sz="8800" u="sng" dirty="0"/>
              <a:t>Theorem </a:t>
            </a:r>
            <a:r>
              <a:rPr lang="en-US" sz="8800" u="sng" dirty="0" smtClean="0"/>
              <a:t>6-13</a:t>
            </a:r>
          </a:p>
          <a:p>
            <a:pPr lvl="0" algn="ctr"/>
            <a:endParaRPr lang="en-US" sz="8800" dirty="0"/>
          </a:p>
          <a:p>
            <a:r>
              <a:rPr lang="en-US" sz="8800" dirty="0"/>
              <a:t>	If the diagonals of a parallelogram are perpendicular, then the parallelogram is a ________________________________.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#3 </a:t>
            </a:r>
            <a:r>
              <a:rPr lang="en-US" sz="6000" dirty="0"/>
              <a:t>- </a:t>
            </a:r>
            <a:r>
              <a:rPr lang="en-US" sz="6000" dirty="0" smtClean="0"/>
              <a:t>800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2895600"/>
          </a:xfrm>
        </p:spPr>
        <p:txBody>
          <a:bodyPr>
            <a:normAutofit fontScale="40000" lnSpcReduction="20000"/>
          </a:bodyPr>
          <a:lstStyle/>
          <a:p>
            <a:pPr lvl="0" algn="ctr"/>
            <a:r>
              <a:rPr lang="en-US" sz="8800" u="sng" dirty="0"/>
              <a:t>Theorem </a:t>
            </a:r>
            <a:r>
              <a:rPr lang="en-US" sz="8800" u="sng" dirty="0" smtClean="0"/>
              <a:t>6-14</a:t>
            </a:r>
          </a:p>
          <a:p>
            <a:pPr lvl="0" algn="ctr"/>
            <a:endParaRPr lang="en-US" sz="8800" dirty="0"/>
          </a:p>
          <a:p>
            <a:r>
              <a:rPr lang="en-US" sz="8800" dirty="0"/>
              <a:t>	If the diagonals of a parallelogram are congruent, then the parallelogram is a ___________________________.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#3 - </a:t>
            </a:r>
            <a:r>
              <a:rPr lang="en-US" sz="6000" dirty="0" smtClean="0"/>
              <a:t>1000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7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8800" dirty="0" smtClean="0"/>
              <a:t> 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7302" y="2276564"/>
            <a:ext cx="7537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theorems did we learn so far in this chapter?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77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81534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Parallelograms - </a:t>
            </a:r>
            <a:r>
              <a:rPr lang="en-US" sz="6000" dirty="0" smtClean="0"/>
              <a:t>200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81000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14400"/>
            <a:ext cx="47244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55378" y="3514725"/>
            <a:ext cx="716734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38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DIRECTIONS: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WXYZ is a parallelogram. Find each measure.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83820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838200" algn="l"/>
              </a:tabLst>
            </a:pPr>
            <a:endParaRPr lang="en-US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838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YW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4" y="365760"/>
            <a:ext cx="8164286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Parallelograms - </a:t>
            </a:r>
            <a:r>
              <a:rPr lang="en-US" sz="6000" dirty="0" smtClean="0"/>
              <a:t>400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70114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38200"/>
            <a:ext cx="47244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90600" y="3556959"/>
            <a:ext cx="7167347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38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DIRECTIONS: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WXYZ is a parallelogram. Find each measure.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38200" algn="l"/>
              </a:tabLst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838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XZ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42880"/>
              </p:ext>
            </p:extLst>
          </p:nvPr>
        </p:nvGraphicFramePr>
        <p:xfrm>
          <a:off x="304800" y="990602"/>
          <a:ext cx="86868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615440"/>
                <a:gridCol w="1676400"/>
                <a:gridCol w="1828800"/>
                <a:gridCol w="1828800"/>
              </a:tblGrid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Theorems #1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err="1" smtClean="0"/>
                        <a:t>Theorems</a:t>
                      </a:r>
                      <a:r>
                        <a:rPr lang="es-ES" sz="2000" dirty="0" smtClean="0"/>
                        <a:t> #2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err="1" smtClean="0"/>
                        <a:t>Theorems</a:t>
                      </a:r>
                      <a:r>
                        <a:rPr lang="es-ES" sz="2000" dirty="0" smtClean="0"/>
                        <a:t> #3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err="1" smtClean="0"/>
                        <a:t>Parallelograms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err="1" smtClean="0"/>
                        <a:t>Special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Parallelograms</a:t>
                      </a:r>
                      <a:endParaRPr lang="en-US" sz="20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" action="ppaction://hlinksldjump"/>
                        </a:rPr>
                        <a:t>200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3" action="ppaction://hlinksldjump"/>
                        </a:rPr>
                        <a:t>200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4" action="ppaction://hlinksldjump"/>
                        </a:rPr>
                        <a:t>200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5" action="ppaction://hlinksldjump"/>
                        </a:rPr>
                        <a:t>200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6" action="ppaction://hlinksldjump"/>
                        </a:rPr>
                        <a:t>200</a:t>
                      </a:r>
                      <a:endParaRPr lang="en-US" sz="36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7" action="ppaction://hlinksldjump"/>
                        </a:rPr>
                        <a:t>400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8" action="ppaction://hlinksldjump"/>
                        </a:rPr>
                        <a:t>400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9" action="ppaction://hlinksldjump"/>
                        </a:rPr>
                        <a:t>400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0" action="ppaction://hlinksldjump"/>
                        </a:rPr>
                        <a:t>400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1" action="ppaction://hlinksldjump"/>
                        </a:rPr>
                        <a:t>400</a:t>
                      </a:r>
                      <a:endParaRPr lang="en-US" sz="36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2" action="ppaction://hlinksldjump"/>
                        </a:rPr>
                        <a:t>600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3" action="ppaction://hlinksldjump"/>
                        </a:rPr>
                        <a:t>600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4" action="ppaction://hlinksldjump"/>
                        </a:rPr>
                        <a:t>600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5" action="ppaction://hlinksldjump"/>
                        </a:rPr>
                        <a:t>600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6" action="ppaction://hlinksldjump"/>
                        </a:rPr>
                        <a:t>600</a:t>
                      </a:r>
                      <a:endParaRPr lang="en-US" sz="36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7" action="ppaction://hlinksldjump"/>
                        </a:rPr>
                        <a:t>800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8" action="ppaction://hlinksldjump"/>
                        </a:rPr>
                        <a:t>800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19" action="ppaction://hlinksldjump"/>
                        </a:rPr>
                        <a:t>800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0" action="ppaction://hlinksldjump"/>
                        </a:rPr>
                        <a:t>800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1" action="ppaction://hlinksldjump"/>
                        </a:rPr>
                        <a:t>800</a:t>
                      </a:r>
                      <a:endParaRPr lang="en-US" sz="36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2" action="ppaction://hlinksldjump"/>
                        </a:rPr>
                        <a:t>1000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3" action="ppaction://hlinksldjump"/>
                        </a:rPr>
                        <a:t>1000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4" action="ppaction://hlinksldjump"/>
                        </a:rPr>
                        <a:t>1000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5" action="ppaction://hlinksldjump"/>
                        </a:rPr>
                        <a:t>1000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hlinkClick r:id="rId26" action="ppaction://hlinksldjump"/>
                        </a:rPr>
                        <a:t>1000</a:t>
                      </a:r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2509" y="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Jeopardy!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53888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hlinkClick r:id="rId27" action="ppaction://hlinksldjump"/>
              </a:rPr>
              <a:t>Final </a:t>
            </a:r>
            <a:r>
              <a:rPr lang="es-ES" sz="2800" b="1" dirty="0" err="1" smtClean="0">
                <a:hlinkClick r:id="rId27" action="ppaction://hlinksldjump"/>
              </a:rPr>
              <a:t>Jeopardy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21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82296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Parallelograms - </a:t>
            </a:r>
            <a:r>
              <a:rPr lang="en-US" sz="6000" dirty="0" smtClean="0"/>
              <a:t>600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48343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990600"/>
            <a:ext cx="466725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57320" y="3504105"/>
            <a:ext cx="70293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DIRECTIONS: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Find the values of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Also find the lengths of the sides.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789" y="365760"/>
            <a:ext cx="8147211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Parallelograms - </a:t>
            </a:r>
            <a:r>
              <a:rPr lang="en-US" sz="6000" dirty="0" smtClean="0"/>
              <a:t>800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228600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4848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9200" y="3504104"/>
            <a:ext cx="695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38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DIRECTIONS: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Find the value for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and the measure of the angles.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365760"/>
            <a:ext cx="8338457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Parallelograms- </a:t>
            </a:r>
            <a:r>
              <a:rPr lang="en-US" sz="6000" dirty="0" smtClean="0"/>
              <a:t>1000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48343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505634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DIRECTIONS:</a:t>
            </a:r>
            <a:r>
              <a:rPr lang="en-US" sz="2000" dirty="0"/>
              <a:t> Determine if each of the following quadrilaterals must be a parallelogram. Justify your answer.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38862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1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Special parallelograms</a:t>
            </a:r>
            <a:br>
              <a:rPr lang="en-US" sz="6000" dirty="0" smtClean="0"/>
            </a:br>
            <a:r>
              <a:rPr lang="en-US" sz="6000" dirty="0" smtClean="0"/>
              <a:t>200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5922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3914490"/>
            <a:ext cx="426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4863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Find the measure of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angle 1.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41693"/>
            <a:ext cx="3505201" cy="186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9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Special parallelograms</a:t>
            </a:r>
            <a:br>
              <a:rPr lang="en-US" sz="6000" dirty="0" smtClean="0"/>
            </a:br>
            <a:r>
              <a:rPr lang="en-US" sz="6000" dirty="0" smtClean="0"/>
              <a:t>400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809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3901307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2829" y="3962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Find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measure</a:t>
            </a:r>
            <a:r>
              <a:rPr lang="es-ES" sz="2800" dirty="0" smtClean="0"/>
              <a:t> of </a:t>
            </a:r>
            <a:r>
              <a:rPr lang="es-ES" sz="2800" dirty="0" err="1" smtClean="0"/>
              <a:t>angle</a:t>
            </a:r>
            <a:r>
              <a:rPr lang="es-ES" sz="2800" dirty="0" smtClean="0"/>
              <a:t> 2.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18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152400"/>
            <a:ext cx="8839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Special Parallelograms</a:t>
            </a:r>
            <a:br>
              <a:rPr lang="en-US" sz="6000" dirty="0" smtClean="0"/>
            </a:br>
            <a:r>
              <a:rPr lang="en-US" sz="6000" dirty="0" smtClean="0"/>
              <a:t>600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5922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6572" y="2209800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400" dirty="0" smtClean="0"/>
              <a:t>Determine </a:t>
            </a:r>
            <a:r>
              <a:rPr lang="en-US" sz="2400" dirty="0"/>
              <a:t>if </a:t>
            </a:r>
            <a:r>
              <a:rPr lang="en-US" sz="2400" dirty="0" smtClean="0"/>
              <a:t>the </a:t>
            </a:r>
            <a:r>
              <a:rPr lang="en-US" sz="2400" dirty="0"/>
              <a:t>following </a:t>
            </a:r>
            <a:r>
              <a:rPr lang="en-US" sz="2400" dirty="0" smtClean="0"/>
              <a:t>must </a:t>
            </a:r>
            <a:r>
              <a:rPr lang="en-US" sz="2400" dirty="0"/>
              <a:t>be a parallelogram. Justify your answer</a:t>
            </a:r>
            <a:r>
              <a:rPr lang="en-US" sz="2400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lvl="1" algn="ctr"/>
            <a:endParaRPr lang="en-US" dirty="0"/>
          </a:p>
          <a:p>
            <a:pPr marL="0" lvl="1" algn="ctr"/>
            <a:endParaRPr lang="en-US" dirty="0" smtClean="0"/>
          </a:p>
          <a:p>
            <a:pPr marL="0" lvl="1" algn="ctr"/>
            <a:r>
              <a:rPr lang="en-US" sz="2400" b="1" dirty="0" smtClean="0"/>
              <a:t>Each </a:t>
            </a:r>
            <a:r>
              <a:rPr lang="en-US" sz="2400" b="1" dirty="0"/>
              <a:t>diagonal is 3 cm long and two opposite sides are 2 cm long.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31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152400"/>
            <a:ext cx="8652164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Special Parallelograms</a:t>
            </a:r>
            <a:br>
              <a:rPr lang="en-US" sz="6000" dirty="0" smtClean="0"/>
            </a:br>
            <a:r>
              <a:rPr lang="en-US" sz="6000" dirty="0" smtClean="0"/>
              <a:t>800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2438400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800"/>
              </a:spcBef>
              <a:buClrTx/>
              <a:buNone/>
            </a:pPr>
            <a:endParaRPr lang="en-US" dirty="0" smtClean="0"/>
          </a:p>
          <a:p>
            <a:pPr marL="0" lvl="1" indent="0" algn="ctr">
              <a:spcBef>
                <a:spcPts val="800"/>
              </a:spcBef>
              <a:buClrTx/>
              <a:buNone/>
            </a:pPr>
            <a:r>
              <a:rPr lang="en-US" sz="2400" dirty="0"/>
              <a:t>Determine if </a:t>
            </a:r>
            <a:r>
              <a:rPr lang="en-US" sz="2400" dirty="0" smtClean="0"/>
              <a:t>the </a:t>
            </a:r>
            <a:r>
              <a:rPr lang="en-US" sz="2400" dirty="0"/>
              <a:t>following </a:t>
            </a:r>
            <a:r>
              <a:rPr lang="en-US" sz="2400" dirty="0" smtClean="0"/>
              <a:t>must </a:t>
            </a:r>
            <a:r>
              <a:rPr lang="en-US" sz="2400" dirty="0"/>
              <a:t>be a parallelogram. Justify your answer.</a:t>
            </a:r>
            <a:endParaRPr lang="en-US" sz="2400" dirty="0"/>
          </a:p>
          <a:p>
            <a:pPr marL="0" lvl="1" indent="0" algn="ctr">
              <a:spcBef>
                <a:spcPts val="800"/>
              </a:spcBef>
              <a:buClrTx/>
              <a:buNone/>
            </a:pPr>
            <a:endParaRPr lang="en-US" dirty="0" smtClean="0"/>
          </a:p>
          <a:p>
            <a:pPr marL="0" lvl="1" indent="0" algn="ctr">
              <a:spcBef>
                <a:spcPts val="800"/>
              </a:spcBef>
              <a:buClrTx/>
              <a:buNone/>
            </a:pPr>
            <a:endParaRPr lang="en-US" dirty="0"/>
          </a:p>
          <a:p>
            <a:pPr marL="0" lvl="1" indent="0" algn="ctr">
              <a:spcBef>
                <a:spcPts val="800"/>
              </a:spcBef>
              <a:buClrTx/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diagonals are congruent, but the quadrilateral has no right angles.</a:t>
            </a:r>
          </a:p>
          <a:p>
            <a:pPr marL="0" indent="0" algn="ctr">
              <a:buNone/>
            </a:pP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Special parallelograms</a:t>
            </a:r>
            <a:br>
              <a:rPr lang="en-US" sz="6000" dirty="0" smtClean="0"/>
            </a:br>
            <a:r>
              <a:rPr lang="en-US" sz="6000" dirty="0" smtClean="0"/>
              <a:t>1000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5922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4863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341" y="1752600"/>
            <a:ext cx="338531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24100" y="385319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Find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measure</a:t>
            </a:r>
            <a:r>
              <a:rPr lang="es-ES" sz="2800" dirty="0" smtClean="0"/>
              <a:t> of </a:t>
            </a:r>
            <a:r>
              <a:rPr lang="es-ES" sz="2800" dirty="0" err="1" smtClean="0"/>
              <a:t>angle</a:t>
            </a:r>
            <a:r>
              <a:rPr lang="es-ES" sz="2800" dirty="0" smtClean="0"/>
              <a:t> 3.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64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Final Jeopardy!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2286000"/>
          </a:xfrm>
        </p:spPr>
        <p:txBody>
          <a:bodyPr>
            <a:normAutofit fontScale="47500" lnSpcReduction="20000"/>
          </a:bodyPr>
          <a:lstStyle/>
          <a:p>
            <a:r>
              <a:rPr lang="en-US" sz="8800" dirty="0" smtClean="0"/>
              <a:t>Show </a:t>
            </a:r>
            <a:r>
              <a:rPr lang="en-US" sz="8800" dirty="0"/>
              <a:t>that the quadrilateral with the given vertices is a parallelogram.</a:t>
            </a:r>
          </a:p>
          <a:p>
            <a:r>
              <a:rPr lang="en-US" sz="8800" dirty="0"/>
              <a:t> </a:t>
            </a:r>
          </a:p>
          <a:p>
            <a:pPr marL="0" indent="0" algn="ctr">
              <a:buNone/>
            </a:pPr>
            <a:endParaRPr lang="es-ES" sz="8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8818" y="5867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action="ppaction://hlinksldjump"/>
              </a:rPr>
              <a:t>To the clue.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08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Find the Measures of the numbered angles.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875769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action="ppaction://hlinksldjump"/>
              </a:rPr>
              <a:t>To the Answer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438400"/>
            <a:ext cx="662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Show </a:t>
            </a:r>
            <a:r>
              <a:rPr lang="en-US" sz="2800" dirty="0"/>
              <a:t>that the quadrilateral with the given vertices is a parallelogram.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J (- 1, 0), K (- 3, 7), L (2, 6), M (4, - 1)</a:t>
            </a:r>
          </a:p>
        </p:txBody>
      </p:sp>
    </p:spTree>
    <p:extLst>
      <p:ext uri="{BB962C8B-B14F-4D97-AF65-F5344CB8AC3E}">
        <p14:creationId xmlns:p14="http://schemas.microsoft.com/office/powerpoint/2010/main" val="3894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04800"/>
            <a:ext cx="8062913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#1 – 200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2209800"/>
          </a:xfrm>
        </p:spPr>
        <p:txBody>
          <a:bodyPr>
            <a:normAutofit fontScale="47500" lnSpcReduction="20000"/>
          </a:bodyPr>
          <a:lstStyle/>
          <a:p>
            <a:pPr lvl="0" algn="ctr"/>
            <a:r>
              <a:rPr lang="en-US" sz="7200" u="sng" dirty="0"/>
              <a:t>Theorem </a:t>
            </a:r>
            <a:r>
              <a:rPr lang="en-US" sz="7200" u="sng" dirty="0" smtClean="0"/>
              <a:t>6-1</a:t>
            </a:r>
          </a:p>
          <a:p>
            <a:pPr lvl="0" algn="ctr"/>
            <a:endParaRPr lang="en-US" sz="7200" dirty="0"/>
          </a:p>
          <a:p>
            <a:r>
              <a:rPr lang="en-US" sz="7200" dirty="0"/>
              <a:t>	Opposite sides of a parallelogram </a:t>
            </a:r>
            <a:r>
              <a:rPr lang="en-US" sz="7200" dirty="0" smtClean="0"/>
              <a:t>are __________________________.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9580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Correct Answer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action="ppaction://hlinksldjump"/>
              </a:rPr>
              <a:t>The End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66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El Fin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228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#1 – 400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905000"/>
          </a:xfrm>
        </p:spPr>
        <p:txBody>
          <a:bodyPr>
            <a:normAutofit fontScale="32500" lnSpcReduction="20000"/>
          </a:bodyPr>
          <a:lstStyle/>
          <a:p>
            <a:pPr lvl="0" algn="ctr"/>
            <a:r>
              <a:rPr lang="en-US" sz="8800" u="sng" dirty="0"/>
              <a:t>Theorem </a:t>
            </a:r>
            <a:r>
              <a:rPr lang="en-US" sz="8800" u="sng" dirty="0" smtClean="0"/>
              <a:t>6-2</a:t>
            </a:r>
          </a:p>
          <a:p>
            <a:pPr lvl="0" algn="ctr"/>
            <a:endParaRPr lang="en-US" sz="8800" dirty="0"/>
          </a:p>
          <a:p>
            <a:r>
              <a:rPr lang="en-US" sz="8800" dirty="0"/>
              <a:t>	Opposite angles of a parallelogram are _________________________.</a:t>
            </a:r>
          </a:p>
          <a:p>
            <a:pPr marL="0" indent="0" algn="ctr">
              <a:buNone/>
            </a:pP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7200" y="4615151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3058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#1 - </a:t>
            </a:r>
            <a:r>
              <a:rPr lang="en-US" sz="6000" dirty="0" smtClean="0"/>
              <a:t>600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133600"/>
          </a:xfrm>
        </p:spPr>
        <p:txBody>
          <a:bodyPr>
            <a:normAutofit fontScale="55000" lnSpcReduction="20000"/>
          </a:bodyPr>
          <a:lstStyle/>
          <a:p>
            <a:pPr lvl="0" algn="ctr"/>
            <a:r>
              <a:rPr lang="en-US" sz="5400" u="sng" dirty="0"/>
              <a:t>Theorem </a:t>
            </a:r>
            <a:r>
              <a:rPr lang="en-US" sz="5400" u="sng" dirty="0" smtClean="0"/>
              <a:t>6-3</a:t>
            </a:r>
          </a:p>
          <a:p>
            <a:pPr lvl="0" algn="ctr"/>
            <a:endParaRPr lang="en-US" sz="5400" dirty="0"/>
          </a:p>
          <a:p>
            <a:r>
              <a:rPr lang="en-US" sz="5400" dirty="0"/>
              <a:t>	</a:t>
            </a:r>
            <a:r>
              <a:rPr lang="en-US" sz="5400" dirty="0" smtClean="0"/>
              <a:t>The diagonals of a parallelogram ____________________________ each other.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609600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 #1 - </a:t>
            </a:r>
            <a:r>
              <a:rPr lang="en-US" sz="6000" dirty="0" smtClean="0"/>
              <a:t>800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276600"/>
          </a:xfrm>
        </p:spPr>
        <p:txBody>
          <a:bodyPr>
            <a:normAutofit fontScale="47500" lnSpcReduction="20000"/>
          </a:bodyPr>
          <a:lstStyle/>
          <a:p>
            <a:pPr lvl="0" algn="ctr"/>
            <a:r>
              <a:rPr lang="en-US" sz="6600" u="sng" dirty="0" smtClean="0"/>
              <a:t>Theorem 6-4</a:t>
            </a:r>
          </a:p>
          <a:p>
            <a:pPr lvl="0" algn="ctr"/>
            <a:endParaRPr lang="en-US" sz="6600" dirty="0"/>
          </a:p>
          <a:p>
            <a:r>
              <a:rPr lang="en-US" sz="6600" dirty="0"/>
              <a:t>If three (or more) parallel lines cut off </a:t>
            </a:r>
            <a:r>
              <a:rPr lang="en-US" sz="6600" dirty="0" smtClean="0"/>
              <a:t>congruent segments </a:t>
            </a:r>
            <a:r>
              <a:rPr lang="en-US" sz="6600" dirty="0"/>
              <a:t>on one transversal, then they cut off congruent segments on _____________________________ transversal.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5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#1 - </a:t>
            </a:r>
            <a:r>
              <a:rPr lang="en-US" sz="6000" dirty="0" smtClean="0"/>
              <a:t>1000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>
            <a:normAutofit fontScale="47500" lnSpcReduction="20000"/>
          </a:bodyPr>
          <a:lstStyle/>
          <a:p>
            <a:pPr lvl="0" algn="ctr"/>
            <a:r>
              <a:rPr lang="en-US" sz="8000" u="sng" dirty="0"/>
              <a:t>Theorem </a:t>
            </a:r>
            <a:r>
              <a:rPr lang="en-US" sz="8000" u="sng" dirty="0" smtClean="0"/>
              <a:t>6-5</a:t>
            </a:r>
          </a:p>
          <a:p>
            <a:pPr lvl="0" algn="ctr"/>
            <a:endParaRPr lang="en-US" sz="8000" dirty="0"/>
          </a:p>
          <a:p>
            <a:r>
              <a:rPr lang="en-US" sz="8000" dirty="0"/>
              <a:t>If the diagonals of a quadrilateral bisect each other, then the quadrilateral is </a:t>
            </a:r>
            <a:r>
              <a:rPr lang="en-US" sz="8000" dirty="0" smtClean="0"/>
              <a:t>a ________________.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6857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#2 </a:t>
            </a:r>
            <a:r>
              <a:rPr lang="en-US" sz="6000" dirty="0" smtClean="0"/>
              <a:t>- 200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 fontScale="55000" lnSpcReduction="20000"/>
          </a:bodyPr>
          <a:lstStyle/>
          <a:p>
            <a:pPr lvl="0" algn="ctr"/>
            <a:r>
              <a:rPr lang="en-US" sz="6600" u="sng" dirty="0"/>
              <a:t>Theorem </a:t>
            </a:r>
            <a:r>
              <a:rPr lang="en-US" sz="6600" u="sng" dirty="0" smtClean="0"/>
              <a:t>6-6</a:t>
            </a:r>
          </a:p>
          <a:p>
            <a:pPr lvl="0" algn="ctr"/>
            <a:endParaRPr lang="en-US" sz="6600" dirty="0"/>
          </a:p>
          <a:p>
            <a:r>
              <a:rPr lang="en-US" sz="6600" dirty="0"/>
              <a:t>If one pair of opposite sides of a quadrilateral is both congruent and parallel, then the quadrilateral is a _______________________________.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39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Theorems #2 </a:t>
            </a:r>
            <a:r>
              <a:rPr lang="en-US" sz="6000" dirty="0"/>
              <a:t>- </a:t>
            </a:r>
            <a:r>
              <a:rPr lang="en-US" sz="6000" dirty="0" smtClean="0"/>
              <a:t>400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txBody>
          <a:bodyPr>
            <a:normAutofit fontScale="62500" lnSpcReduction="20000"/>
          </a:bodyPr>
          <a:lstStyle/>
          <a:p>
            <a:pPr lvl="0" algn="ctr"/>
            <a:r>
              <a:rPr lang="en-US" sz="6600" u="sng" dirty="0"/>
              <a:t>Theorem </a:t>
            </a:r>
            <a:r>
              <a:rPr lang="en-US" sz="6600" u="sng" dirty="0" smtClean="0"/>
              <a:t>6-7</a:t>
            </a:r>
          </a:p>
          <a:p>
            <a:pPr lvl="0" algn="ctr"/>
            <a:endParaRPr lang="en-US" sz="6600" dirty="0"/>
          </a:p>
          <a:p>
            <a:r>
              <a:rPr lang="en-US" sz="6600" dirty="0"/>
              <a:t>If both pairs of opposite sides of a quadrilateral are congruent, then the quadrilateral is a </a:t>
            </a:r>
            <a:r>
              <a:rPr lang="en-US" sz="6600" dirty="0" smtClean="0"/>
              <a:t>__________.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511629" y="4593380"/>
            <a:ext cx="77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691</TotalTime>
  <Words>493</Words>
  <Application>Microsoft Office PowerPoint</Application>
  <PresentationFormat>On-screen Show (4:3)</PresentationFormat>
  <Paragraphs>165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Angles</vt:lpstr>
      <vt:lpstr>Jeopardy!</vt:lpstr>
      <vt:lpstr>PowerPoint Presentation</vt:lpstr>
      <vt:lpstr>Theorems #1 – 200</vt:lpstr>
      <vt:lpstr>Theorems #1 – 400</vt:lpstr>
      <vt:lpstr>Theorems #1 - 600</vt:lpstr>
      <vt:lpstr>Theorem #1 - 800</vt:lpstr>
      <vt:lpstr>Theorems #1 - 1000</vt:lpstr>
      <vt:lpstr>Theorems #2 - 200</vt:lpstr>
      <vt:lpstr>Theorems #2 - 400</vt:lpstr>
      <vt:lpstr>Theorems #2 - 600</vt:lpstr>
      <vt:lpstr>Theorems #2 - 800</vt:lpstr>
      <vt:lpstr>Theorems #2 - 1000</vt:lpstr>
      <vt:lpstr>Theorems #3 - 200</vt:lpstr>
      <vt:lpstr>Theorems #3 - 400</vt:lpstr>
      <vt:lpstr>Theorems #3 - 600</vt:lpstr>
      <vt:lpstr>Theorems #3 - 800</vt:lpstr>
      <vt:lpstr>Theorems #3 - 1000</vt:lpstr>
      <vt:lpstr>Parallelograms - 200</vt:lpstr>
      <vt:lpstr>Parallelograms - 400</vt:lpstr>
      <vt:lpstr>Parallelograms - 600</vt:lpstr>
      <vt:lpstr>Parallelograms - 800</vt:lpstr>
      <vt:lpstr>Parallelograms- 1000</vt:lpstr>
      <vt:lpstr>Special parallelograms 200</vt:lpstr>
      <vt:lpstr>Special parallelograms 400</vt:lpstr>
      <vt:lpstr>Special Parallelograms 600</vt:lpstr>
      <vt:lpstr>Special Parallelograms 800</vt:lpstr>
      <vt:lpstr>Special parallelograms 1000</vt:lpstr>
      <vt:lpstr>Final Jeopardy!</vt:lpstr>
      <vt:lpstr>Find the Measures of the numbered angles.</vt:lpstr>
      <vt:lpstr>Correct Answer</vt:lpstr>
      <vt:lpstr>El 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Jeopardy!</dc:title>
  <dc:creator>yourid</dc:creator>
  <cp:lastModifiedBy>Kels</cp:lastModifiedBy>
  <cp:revision>69</cp:revision>
  <dcterms:created xsi:type="dcterms:W3CDTF">2011-09-28T22:41:13Z</dcterms:created>
  <dcterms:modified xsi:type="dcterms:W3CDTF">2012-03-14T02:26:51Z</dcterms:modified>
</cp:coreProperties>
</file>